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54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79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7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4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06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2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11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57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80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159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7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8539-80C1-4A57-9D20-38618C3F8BEB}" type="datetimeFigureOut">
              <a:rPr lang="es-ES" smtClean="0"/>
              <a:t>26/09/2014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52C5-C4C9-41A9-B582-2276212D0C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93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Estimación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Econometría. ADE.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897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Estimación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Asumimos que disponemos de una muestra de tamaño T de:</a:t>
            </a:r>
          </a:p>
          <a:p>
            <a:pPr lvl="1"/>
            <a:r>
              <a:rPr lang="es-ES" dirty="0" smtClean="0"/>
              <a:t>La variables que queremos estudiar (y)</a:t>
            </a:r>
          </a:p>
          <a:p>
            <a:pPr lvl="1"/>
            <a:r>
              <a:rPr lang="es-ES" dirty="0" smtClean="0"/>
              <a:t>Las variables que queremos explicar (x</a:t>
            </a:r>
            <a:r>
              <a:rPr lang="es-ES" baseline="-25000" dirty="0" smtClean="0"/>
              <a:t>1</a:t>
            </a:r>
            <a:r>
              <a:rPr lang="es-ES" dirty="0" smtClean="0"/>
              <a:t>,x</a:t>
            </a:r>
            <a:r>
              <a:rPr lang="es-ES" baseline="-25000" dirty="0"/>
              <a:t>2</a:t>
            </a:r>
            <a:r>
              <a:rPr lang="es-ES" dirty="0" smtClean="0"/>
              <a:t>, x</a:t>
            </a:r>
            <a:r>
              <a:rPr lang="es-ES" baseline="-25000" dirty="0"/>
              <a:t>3</a:t>
            </a:r>
            <a:r>
              <a:rPr lang="es-ES" dirty="0" smtClean="0"/>
              <a:t>, …, </a:t>
            </a:r>
            <a:r>
              <a:rPr lang="es-ES" dirty="0" err="1" smtClean="0"/>
              <a:t>x</a:t>
            </a:r>
            <a:r>
              <a:rPr lang="es-ES" baseline="-25000" dirty="0" err="1"/>
              <a:t>k</a:t>
            </a:r>
            <a:r>
              <a:rPr lang="es-ES" dirty="0" smtClean="0"/>
              <a:t>), donde x</a:t>
            </a:r>
            <a:r>
              <a:rPr lang="es-ES" baseline="-25000" dirty="0" smtClean="0"/>
              <a:t>1</a:t>
            </a:r>
            <a:r>
              <a:rPr lang="es-ES" dirty="0" smtClean="0"/>
              <a:t> es posiblemente un término independiente (vector de 1s)</a:t>
            </a:r>
            <a:endParaRPr lang="es-ES" dirty="0" smtClean="0"/>
          </a:p>
          <a:p>
            <a:r>
              <a:rPr lang="es-ES" dirty="0" smtClean="0"/>
              <a:t>Un vector de parámetros </a:t>
            </a:r>
            <a:r>
              <a:rPr lang="es-ES" dirty="0" smtClean="0">
                <a:latin typeface="Symbol" panose="05050102010706020507" pitchFamily="18" charset="2"/>
              </a:rPr>
              <a:t>b</a:t>
            </a:r>
            <a:r>
              <a:rPr lang="es-ES" baseline="-25000" dirty="0" smtClean="0"/>
              <a:t>1</a:t>
            </a:r>
            <a:r>
              <a:rPr lang="es-ES" dirty="0" smtClean="0"/>
              <a:t>, </a:t>
            </a:r>
            <a:r>
              <a:rPr lang="es-ES" dirty="0" smtClean="0">
                <a:latin typeface="Symbol" panose="05050102010706020507" pitchFamily="18" charset="2"/>
              </a:rPr>
              <a:t>b</a:t>
            </a:r>
            <a:r>
              <a:rPr lang="es-ES" baseline="-25000" dirty="0" smtClean="0"/>
              <a:t>2</a:t>
            </a:r>
            <a:r>
              <a:rPr lang="es-ES" dirty="0" smtClean="0"/>
              <a:t>, …, </a:t>
            </a:r>
            <a:r>
              <a:rPr lang="es-ES" dirty="0" err="1" smtClean="0">
                <a:latin typeface="Symbol" panose="05050102010706020507" pitchFamily="18" charset="2"/>
              </a:rPr>
              <a:t>b</a:t>
            </a:r>
            <a:r>
              <a:rPr lang="es-ES" baseline="-25000" dirty="0" err="1" smtClean="0"/>
              <a:t>k</a:t>
            </a:r>
            <a:endParaRPr lang="es-ES" dirty="0" smtClean="0"/>
          </a:p>
          <a:p>
            <a:r>
              <a:rPr lang="es-ES" dirty="0" smtClean="0"/>
              <a:t>Un vector de perturbaciones (u)</a:t>
            </a:r>
          </a:p>
          <a:p>
            <a:r>
              <a:rPr lang="es-ES" dirty="0" smtClean="0"/>
              <a:t>Un conjunto de hipótesis que se cumplen acerca de X, </a:t>
            </a:r>
            <a:r>
              <a:rPr lang="es-ES" dirty="0" smtClean="0">
                <a:latin typeface="Symbol" panose="05050102010706020507" pitchFamily="18" charset="2"/>
              </a:rPr>
              <a:t>b</a:t>
            </a:r>
            <a:r>
              <a:rPr lang="es-ES" dirty="0" smtClean="0"/>
              <a:t> y u.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606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Estimación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En estas circunstancias, tenemos esta relación: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/>
              <a:t>Y</a:t>
            </a:r>
            <a:r>
              <a:rPr lang="es-ES" baseline="-25000" dirty="0" err="1" smtClean="0"/>
              <a:t>t</a:t>
            </a:r>
            <a:r>
              <a:rPr lang="es-ES" dirty="0" smtClean="0"/>
              <a:t> = </a:t>
            </a:r>
            <a:r>
              <a:rPr lang="es-ES" dirty="0" smtClean="0">
                <a:latin typeface="Symbol" panose="05050102010706020507" pitchFamily="18" charset="2"/>
              </a:rPr>
              <a:t>b</a:t>
            </a:r>
            <a:r>
              <a:rPr lang="es-ES" baseline="-25000" dirty="0"/>
              <a:t>1</a:t>
            </a:r>
            <a:r>
              <a:rPr lang="es-ES" dirty="0" smtClean="0"/>
              <a:t> + </a:t>
            </a:r>
            <a:r>
              <a:rPr lang="es-ES" dirty="0" smtClean="0">
                <a:latin typeface="Symbol" panose="05050102010706020507" pitchFamily="18" charset="2"/>
              </a:rPr>
              <a:t>b</a:t>
            </a:r>
            <a:r>
              <a:rPr lang="es-ES" dirty="0" smtClean="0"/>
              <a:t>2 x</a:t>
            </a:r>
            <a:r>
              <a:rPr lang="es-ES" baseline="-25000" dirty="0"/>
              <a:t>2</a:t>
            </a:r>
            <a:r>
              <a:rPr lang="es-ES" baseline="-25000" dirty="0" smtClean="0"/>
              <a:t>t</a:t>
            </a:r>
            <a:r>
              <a:rPr lang="es-ES" dirty="0" smtClean="0"/>
              <a:t> + … + </a:t>
            </a:r>
            <a:r>
              <a:rPr lang="es-ES" dirty="0" err="1" smtClean="0">
                <a:latin typeface="Symbol" panose="05050102010706020507" pitchFamily="18" charset="2"/>
              </a:rPr>
              <a:t>b</a:t>
            </a:r>
            <a:r>
              <a:rPr lang="es-ES" baseline="-25000" dirty="0" err="1" smtClean="0"/>
              <a:t>k</a:t>
            </a:r>
            <a:r>
              <a:rPr lang="es-ES" dirty="0" smtClean="0">
                <a:latin typeface="Symbol" panose="05050102010706020507" pitchFamily="18" charset="2"/>
              </a:rPr>
              <a:t> </a:t>
            </a:r>
            <a:r>
              <a:rPr lang="es-ES" dirty="0" err="1" smtClean="0"/>
              <a:t>x</a:t>
            </a:r>
            <a:r>
              <a:rPr lang="es-ES" baseline="-25000" dirty="0" err="1" smtClean="0"/>
              <a:t>k</a:t>
            </a:r>
            <a:r>
              <a:rPr lang="es-ES" baseline="-25000" dirty="0" err="1" smtClean="0"/>
              <a:t>t</a:t>
            </a:r>
            <a:r>
              <a:rPr lang="es-ES" dirty="0" smtClean="0"/>
              <a:t> + u</a:t>
            </a:r>
            <a:r>
              <a:rPr lang="es-ES" baseline="-25000" dirty="0" smtClean="0"/>
              <a:t>t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De forma matricial:    Y = </a:t>
            </a:r>
            <a:r>
              <a:rPr lang="es-ES" dirty="0" err="1" smtClean="0"/>
              <a:t>X</a:t>
            </a:r>
            <a:r>
              <a:rPr lang="es-ES" dirty="0" err="1" smtClean="0">
                <a:latin typeface="Symbol" panose="05050102010706020507" pitchFamily="18" charset="2"/>
              </a:rPr>
              <a:t>b</a:t>
            </a:r>
            <a:r>
              <a:rPr lang="es-ES" dirty="0" smtClean="0"/>
              <a:t> + u </a:t>
            </a:r>
          </a:p>
          <a:p>
            <a:pPr marL="0" indent="0">
              <a:buNone/>
            </a:pPr>
            <a:r>
              <a:rPr lang="es-ES" dirty="0" smtClean="0"/>
              <a:t>De forma compacta:  </a:t>
            </a:r>
            <a:r>
              <a:rPr lang="es-ES" dirty="0" err="1" smtClean="0"/>
              <a:t>Y</a:t>
            </a:r>
            <a:r>
              <a:rPr lang="es-ES" baseline="-25000" dirty="0" err="1" smtClean="0"/>
              <a:t>t</a:t>
            </a:r>
            <a:r>
              <a:rPr lang="es-ES" dirty="0" smtClean="0"/>
              <a:t> = </a:t>
            </a:r>
            <a:r>
              <a:rPr lang="es-ES" dirty="0" err="1" smtClean="0"/>
              <a:t>x</a:t>
            </a:r>
            <a:r>
              <a:rPr lang="es-ES" baseline="-25000" dirty="0" err="1" smtClean="0"/>
              <a:t>t</a:t>
            </a:r>
            <a:r>
              <a:rPr lang="es-ES" dirty="0" smtClean="0"/>
              <a:t>’ </a:t>
            </a:r>
            <a:r>
              <a:rPr lang="es-ES" dirty="0" smtClean="0">
                <a:latin typeface="Symbol" panose="05050102010706020507" pitchFamily="18" charset="2"/>
              </a:rPr>
              <a:t>b</a:t>
            </a:r>
            <a:r>
              <a:rPr lang="es-ES" dirty="0" smtClean="0"/>
              <a:t> + u</a:t>
            </a:r>
            <a:r>
              <a:rPr lang="es-ES" baseline="-25000" dirty="0" smtClean="0"/>
              <a:t>t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b="1" dirty="0" smtClean="0"/>
              <a:t>EL PROBLEMA ES CONOCER LOS COMPONENTES DE </a:t>
            </a:r>
            <a:r>
              <a:rPr lang="es-ES" dirty="0" smtClean="0">
                <a:latin typeface="Symbol" panose="05050102010706020507" pitchFamily="18" charset="2"/>
              </a:rPr>
              <a:t>b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001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Estimación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 smtClean="0"/>
              <a:t>Podemos estimar, que no es otra cosa que asignar valores a los parámetros.</a:t>
            </a:r>
          </a:p>
          <a:p>
            <a:pPr marL="0" indent="0" algn="ctr">
              <a:buNone/>
            </a:pPr>
            <a:r>
              <a:rPr lang="es-ES" sz="4000" i="1" dirty="0" smtClean="0"/>
              <a:t>Métodos de estimación</a:t>
            </a:r>
          </a:p>
          <a:p>
            <a:pPr>
              <a:buFontTx/>
              <a:buChar char="-"/>
            </a:pPr>
            <a:r>
              <a:rPr lang="es-ES" dirty="0" smtClean="0"/>
              <a:t>Mínimos cuadrados ordinarios</a:t>
            </a:r>
          </a:p>
          <a:p>
            <a:pPr>
              <a:buFontTx/>
              <a:buChar char="-"/>
            </a:pPr>
            <a:r>
              <a:rPr lang="es-ES" dirty="0" smtClean="0"/>
              <a:t>Máxima verosimilitud</a:t>
            </a:r>
          </a:p>
          <a:p>
            <a:pPr>
              <a:buFontTx/>
              <a:buChar char="-"/>
            </a:pPr>
            <a:r>
              <a:rPr lang="es-ES" dirty="0" smtClean="0"/>
              <a:t>Métodos no paramétricos</a:t>
            </a:r>
          </a:p>
          <a:p>
            <a:pPr>
              <a:buFontTx/>
              <a:buChar char="-"/>
            </a:pPr>
            <a:r>
              <a:rPr lang="es-ES" dirty="0" smtClean="0"/>
              <a:t>Método momentos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517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Mínimos cuadrados ordinarios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r>
                  <a:rPr lang="es-ES" dirty="0" smtClean="0"/>
                  <a:t>Partimos de la siguiente relación </a:t>
                </a:r>
              </a:p>
              <a:p>
                <a:pPr marL="457200" lvl="1" indent="0">
                  <a:buNone/>
                </a:pPr>
                <a:endParaRPr lang="es-ES" dirty="0" smtClean="0"/>
              </a:p>
              <a:p>
                <a:pPr marL="457200" lvl="1" indent="0" algn="ctr">
                  <a:buNone/>
                </a:pPr>
                <a:r>
                  <a:rPr lang="es-ES" dirty="0" smtClean="0"/>
                  <a:t>Y = X </a:t>
                </a:r>
                <a:r>
                  <a:rPr lang="es-ES" dirty="0" smtClean="0">
                    <a:latin typeface="Symbol" panose="05050102010706020507" pitchFamily="18" charset="2"/>
                  </a:rPr>
                  <a:t>b</a:t>
                </a:r>
                <a:r>
                  <a:rPr lang="es-ES" dirty="0" smtClean="0"/>
                  <a:t> + u</a:t>
                </a:r>
              </a:p>
              <a:p>
                <a:pPr marL="457200" lvl="1" indent="0">
                  <a:buNone/>
                </a:pPr>
                <a:endParaRPr lang="es-ES" dirty="0"/>
              </a:p>
              <a:p>
                <a:pPr marL="457200" lvl="1" indent="0">
                  <a:buNone/>
                </a:pPr>
                <a:r>
                  <a:rPr lang="es-ES" dirty="0" smtClean="0"/>
                  <a:t>La estimación </a:t>
                </a:r>
                <a:r>
                  <a:rPr lang="es-ES" dirty="0" err="1" smtClean="0"/>
                  <a:t>mco</a:t>
                </a:r>
                <a:r>
                  <a:rPr lang="es-ES" dirty="0" smtClean="0"/>
                  <a:t> lo que hace es separar el vector Y en dos partes que son ortogonales entre sí</a:t>
                </a:r>
              </a:p>
              <a:p>
                <a:pPr marL="457200" lvl="1" indent="0">
                  <a:buNone/>
                </a:pPr>
                <a:endParaRPr lang="es-ES" dirty="0" smtClean="0"/>
              </a:p>
              <a:p>
                <a:pPr marL="457200" lvl="1" indent="0" algn="ctr">
                  <a:buNone/>
                </a:pPr>
                <a:r>
                  <a:rPr lang="es-ES" dirty="0" smtClean="0"/>
                  <a:t>Y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𝑌</m:t>
                        </m:r>
                      </m:e>
                    </m:acc>
                    <m:r>
                      <a:rPr lang="es-ES" b="0" i="1" smtClean="0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es-ES" b="0" i="1" smtClean="0">
                        <a:latin typeface="Cambria Math"/>
                      </a:rPr>
                      <m:t>=</m:t>
                    </m:r>
                    <m:r>
                      <a:rPr lang="es-ES" b="0" i="1" smtClean="0">
                        <a:latin typeface="Cambria Math"/>
                      </a:rPr>
                      <m:t>𝑋</m:t>
                    </m:r>
                    <m:r>
                      <a:rPr lang="es-E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acc>
                    <m:r>
                      <a:rPr lang="es-ES" b="0" i="1" smtClean="0"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s-E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acc>
                    <m:r>
                      <a:rPr lang="es-E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𝑃𝑋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es-E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</m:acc>
                    <m:r>
                      <a:rPr lang="es-ES" b="0" i="1" baseline="-25000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s-ES" b="0" i="1" smtClean="0">
                        <a:latin typeface="Cambria Math"/>
                        <a:ea typeface="Cambria Math"/>
                      </a:rPr>
                      <m:t>𝑌</m:t>
                    </m:r>
                  </m:oMath>
                </a14:m>
                <a:endParaRPr lang="es-E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214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14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983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Mínimos cuadrados ordinarios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" dirty="0" smtClean="0"/>
                  <a:t>Entonces:</a:t>
                </a:r>
              </a:p>
              <a:p>
                <a:pPr lvl="1"/>
                <a:r>
                  <a:rPr lang="es-ES" dirty="0" smtClean="0"/>
                  <a:t>La matriz de proyecciones es: P</a:t>
                </a:r>
                <a:r>
                  <a:rPr lang="es-ES" baseline="-25000" dirty="0" smtClean="0"/>
                  <a:t>X</a:t>
                </a:r>
                <a:r>
                  <a:rPr lang="es-ES" dirty="0" smtClean="0"/>
                  <a:t> = </a:t>
                </a:r>
                <a:r>
                  <a:rPr lang="es-ES" dirty="0" smtClean="0"/>
                  <a:t> X(X’X)</a:t>
                </a:r>
                <a:r>
                  <a:rPr lang="es-ES" baseline="30000" dirty="0" smtClean="0"/>
                  <a:t>-1</a:t>
                </a:r>
                <a:r>
                  <a:rPr lang="es-ES" dirty="0" smtClean="0"/>
                  <a:t> X’</a:t>
                </a:r>
              </a:p>
              <a:p>
                <a:pPr lvl="1"/>
                <a:r>
                  <a:rPr lang="es-ES" dirty="0"/>
                  <a:t> </a:t>
                </a:r>
                <a:r>
                  <a:rPr lang="es-ES" dirty="0" smtClean="0"/>
                  <a:t>La matriz de residuos es: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es-ES" b="0" i="1" baseline="-25000" smtClean="0">
                        <a:latin typeface="Cambria Math"/>
                      </a:rPr>
                      <m:t>𝑋</m:t>
                    </m:r>
                    <m:r>
                      <a:rPr lang="es-ES" b="0" i="1" smtClean="0">
                        <a:latin typeface="Cambria Math"/>
                      </a:rPr>
                      <m:t>=</m:t>
                    </m:r>
                    <m:r>
                      <a:rPr lang="es-ES" b="0" i="1" smtClean="0">
                        <a:latin typeface="Cambria Math"/>
                      </a:rPr>
                      <m:t>𝐼</m:t>
                    </m:r>
                    <m:r>
                      <a:rPr lang="es-ES" b="0" i="1" smtClean="0">
                        <a:latin typeface="Cambria Math"/>
                      </a:rPr>
                      <m:t>−</m:t>
                    </m:r>
                    <m:r>
                      <a:rPr lang="es-ES" b="0" i="1" smtClean="0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s-E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s-E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s-ES" b="0" i="1" baseline="30000" smtClean="0">
                        <a:latin typeface="Cambria Math"/>
                      </a:rPr>
                      <m:t>−1</m:t>
                    </m:r>
                    <m:r>
                      <a:rPr lang="es-ES" b="0" i="1" smtClean="0">
                        <a:latin typeface="Cambria Math"/>
                      </a:rPr>
                      <m:t>𝑋</m:t>
                    </m:r>
                    <m:r>
                      <a:rPr lang="es-E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s-ES" dirty="0" smtClean="0"/>
                  <a:t> </a:t>
                </a:r>
              </a:p>
              <a:p>
                <a:pPr lvl="1"/>
                <a:r>
                  <a:rPr lang="es-ES" dirty="0" smtClean="0"/>
                  <a:t>Donde </a:t>
                </a:r>
                <a:r>
                  <a:rPr lang="es-ES" dirty="0" err="1" smtClean="0"/>
                  <a:t>P</a:t>
                </a:r>
                <a:r>
                  <a:rPr lang="es-ES" baseline="-25000" dirty="0" err="1" smtClean="0"/>
                  <a:t>x</a:t>
                </a:r>
                <a:r>
                  <a:rPr lang="es-ES" dirty="0" smtClean="0"/>
                  <a:t> 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es-ES" b="0" i="1" baseline="-25000" smtClean="0">
                        <a:latin typeface="Cambria Math"/>
                      </a:rPr>
                      <m:t>𝑋</m:t>
                    </m:r>
                  </m:oMath>
                </a14:m>
                <a:r>
                  <a:rPr lang="es-ES" dirty="0" smtClean="0"/>
                  <a:t> son ortogonales entre sí</a:t>
                </a:r>
              </a:p>
              <a:p>
                <a:pPr lvl="1"/>
                <a:r>
                  <a:rPr lang="es-ES" dirty="0" err="1" smtClean="0"/>
                  <a:t>P</a:t>
                </a:r>
                <a:r>
                  <a:rPr lang="es-ES" baseline="-25000" dirty="0" err="1" smtClean="0"/>
                  <a:t>x</a:t>
                </a:r>
                <a:r>
                  <a:rPr lang="es-ES" dirty="0" smtClean="0"/>
                  <a:t> es simétrica e </a:t>
                </a:r>
                <a:r>
                  <a:rPr lang="es-ES" dirty="0" err="1" smtClean="0"/>
                  <a:t>idempotente</a:t>
                </a:r>
                <a:endParaRPr lang="es-ES" dirty="0" smtClean="0"/>
              </a:p>
              <a:p>
                <a:pPr marL="457200" lvl="1" indent="0">
                  <a:buNone/>
                </a:pPr>
                <a:r>
                  <a:rPr lang="es-ES" dirty="0" smtClean="0"/>
                  <a:t>Como consecuencia</a:t>
                </a:r>
              </a:p>
              <a:p>
                <a:pPr lvl="1"/>
                <a:r>
                  <a:rPr lang="es-E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s-ES" b="0" i="1" smtClean="0">
                        <a:latin typeface="Cambria Math"/>
                      </a:rPr>
                      <m:t>=</m:t>
                    </m:r>
                    <m:r>
                      <a:rPr lang="es-ES" b="0" i="1" smtClean="0">
                        <a:latin typeface="Cambria Math"/>
                      </a:rPr>
                      <m:t>𝑋</m:t>
                    </m:r>
                    <m:r>
                      <a:rPr lang="es-E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acc>
                  </m:oMath>
                </a14:m>
                <a:r>
                  <a:rPr lang="es-ES" dirty="0" smtClean="0"/>
                  <a:t>= X(X’X)</a:t>
                </a:r>
                <a:r>
                  <a:rPr lang="es-ES" baseline="30000" dirty="0" smtClean="0"/>
                  <a:t>-1</a:t>
                </a:r>
                <a:r>
                  <a:rPr lang="es-ES" dirty="0" smtClean="0"/>
                  <a:t> X’ y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es-ES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es-ES" b="0" i="1" baseline="-25000" smtClean="0">
                        <a:latin typeface="Cambria Math"/>
                      </a:rPr>
                      <m:t>𝑋</m:t>
                    </m:r>
                    <m:r>
                      <a:rPr lang="es-ES" b="0" i="1" baseline="-2500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ES" dirty="0" smtClean="0"/>
                  <a:t>y = [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/>
                      </a:rPr>
                      <m:t>𝐼</m:t>
                    </m:r>
                    <m:r>
                      <a:rPr lang="es-ES" b="0" i="1" smtClean="0">
                        <a:latin typeface="Cambria Math"/>
                      </a:rPr>
                      <m:t>−</m:t>
                    </m:r>
                    <m:r>
                      <a:rPr lang="es-ES" b="0" i="1" smtClean="0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s-E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s-E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s-E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s-ES" b="0" i="1" baseline="30000" smtClean="0">
                        <a:latin typeface="Cambria Math"/>
                      </a:rPr>
                      <m:t>−1</m:t>
                    </m:r>
                    <m:r>
                      <a:rPr lang="es-ES" b="0" i="1" smtClean="0">
                        <a:latin typeface="Cambria Math"/>
                      </a:rPr>
                      <m:t>𝑋</m:t>
                    </m:r>
                    <m:r>
                      <a:rPr lang="es-ES" b="0" i="1" smtClean="0">
                        <a:latin typeface="Cambria Math"/>
                      </a:rPr>
                      <m:t>′]</m:t>
                    </m:r>
                    <m:r>
                      <a:rPr lang="es-ES" b="0" i="1" smtClean="0">
                        <a:latin typeface="Cambria Math"/>
                      </a:rPr>
                      <m:t>𝑦</m:t>
                    </m:r>
                    <m:r>
                      <a:rPr lang="es-ES" b="0" i="1" smtClean="0">
                        <a:latin typeface="Cambria Math"/>
                      </a:rPr>
                      <m:t>=</m:t>
                    </m:r>
                    <m:r>
                      <a:rPr lang="es-ES" b="0" i="1" smtClean="0">
                        <a:latin typeface="Cambria Math"/>
                      </a:rPr>
                      <m:t>𝑦</m:t>
                    </m:r>
                    <m:r>
                      <a:rPr lang="es-ES" b="0" i="1" smtClean="0">
                        <a:latin typeface="Cambria Math"/>
                      </a:rPr>
                      <m:t> −</m:t>
                    </m:r>
                    <m:acc>
                      <m:accPr>
                        <m:chr m:val="̂"/>
                        <m:ctrlPr>
                          <a:rPr lang="es-E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s-ES" b="0" i="1" smtClean="0">
                        <a:latin typeface="Cambria Math"/>
                      </a:rPr>
                      <m:t>=</m:t>
                    </m:r>
                    <m:r>
                      <a:rPr lang="es-ES" b="0" i="1" smtClean="0">
                        <a:latin typeface="Cambria Math"/>
                      </a:rPr>
                      <m:t>𝑀𝑢</m:t>
                    </m:r>
                  </m:oMath>
                </a14:m>
                <a:endParaRPr lang="es-E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803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Mínimos cuadrados ordinarios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s-E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s-ES" b="0" i="1" smtClean="0">
                        <a:latin typeface="Cambria Math"/>
                      </a:rPr>
                      <m:t>=</m:t>
                    </m:r>
                    <m:r>
                      <a:rPr lang="es-ES" b="0" i="1" smtClean="0">
                        <a:latin typeface="Cambria Math"/>
                      </a:rPr>
                      <m:t>𝑋</m:t>
                    </m:r>
                    <m:r>
                      <a:rPr lang="es-ES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acc>
                  </m:oMath>
                </a14:m>
                <a:r>
                  <a:rPr lang="es-ES" dirty="0" smtClean="0"/>
                  <a:t>=</a:t>
                </a:r>
                <a:r>
                  <a:rPr lang="es-ES" dirty="0" smtClean="0"/>
                  <a:t> X(X’X)</a:t>
                </a:r>
                <a:r>
                  <a:rPr lang="es-ES" baseline="30000" dirty="0" smtClean="0"/>
                  <a:t>-1</a:t>
                </a:r>
                <a:r>
                  <a:rPr lang="es-ES" dirty="0" smtClean="0"/>
                  <a:t> X’ y</a:t>
                </a:r>
                <a:endParaRPr lang="es-ES" dirty="0" smtClean="0"/>
              </a:p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r>
                  <a:rPr lang="es-ES" dirty="0" smtClean="0"/>
                  <a:t>Sin más que comparar, es evidente que:</a:t>
                </a:r>
              </a:p>
              <a:p>
                <a:pPr marL="0" indent="0">
                  <a:buNone/>
                </a:pPr>
                <a:endParaRPr lang="es-ES" i="1" dirty="0">
                  <a:latin typeface="Cambria Math"/>
                </a:endParaRPr>
              </a:p>
              <a:p>
                <a:pPr marL="0" lvl="1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</m:acc>
                    <m:r>
                      <a:rPr lang="es-ES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s-ES" dirty="0" smtClean="0"/>
                  <a:t>X(X’X)</a:t>
                </a:r>
                <a:r>
                  <a:rPr lang="es-ES" baseline="30000" dirty="0" smtClean="0"/>
                  <a:t>-1</a:t>
                </a:r>
                <a:r>
                  <a:rPr lang="es-ES" dirty="0" smtClean="0"/>
                  <a:t> X’ y</a:t>
                </a:r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 smtClean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67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962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352</Words>
  <Application>Microsoft Office PowerPoint</Application>
  <PresentationFormat>Presentación en pantalla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Estimación </vt:lpstr>
      <vt:lpstr>Estimación</vt:lpstr>
      <vt:lpstr>Estimación</vt:lpstr>
      <vt:lpstr>Estimación</vt:lpstr>
      <vt:lpstr>Mínimos cuadrados ordinarios</vt:lpstr>
      <vt:lpstr>Presentación de PowerPoint</vt:lpstr>
      <vt:lpstr>Mínimos cuadrados ordinarios</vt:lpstr>
      <vt:lpstr>Mínimos cuadrados ordinarios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Estimación</dc:title>
  <dc:creator>usuario</dc:creator>
  <cp:lastModifiedBy>usuario</cp:lastModifiedBy>
  <cp:revision>8</cp:revision>
  <dcterms:created xsi:type="dcterms:W3CDTF">2014-09-26T07:35:23Z</dcterms:created>
  <dcterms:modified xsi:type="dcterms:W3CDTF">2014-09-26T08:54:56Z</dcterms:modified>
</cp:coreProperties>
</file>